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60" r:id="rId4"/>
    <p:sldId id="261" r:id="rId5"/>
    <p:sldId id="265" r:id="rId6"/>
    <p:sldId id="266" r:id="rId7"/>
    <p:sldId id="271" r:id="rId8"/>
    <p:sldId id="272" r:id="rId9"/>
    <p:sldId id="274" r:id="rId10"/>
    <p:sldId id="286" r:id="rId11"/>
    <p:sldId id="287" r:id="rId12"/>
    <p:sldId id="288" r:id="rId13"/>
    <p:sldId id="289" r:id="rId14"/>
    <p:sldId id="290" r:id="rId15"/>
    <p:sldId id="291" r:id="rId16"/>
    <p:sldId id="276" r:id="rId17"/>
    <p:sldId id="285" r:id="rId18"/>
    <p:sldId id="277" r:id="rId19"/>
    <p:sldId id="280" r:id="rId20"/>
    <p:sldId id="281" r:id="rId21"/>
    <p:sldId id="282" r:id="rId22"/>
    <p:sldId id="283" r:id="rId23"/>
    <p:sldId id="284" r:id="rId24"/>
    <p:sldId id="279" r:id="rId25"/>
    <p:sldId id="270" r:id="rId2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19" autoAdjust="0"/>
    <p:restoredTop sz="94660"/>
  </p:normalViewPr>
  <p:slideViewPr>
    <p:cSldViewPr snapToGrid="0">
      <p:cViewPr varScale="1">
        <p:scale>
          <a:sx n="87" d="100"/>
          <a:sy n="87" d="100"/>
        </p:scale>
        <p:origin x="2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svg>
</file>

<file path=ppt/media/image53.png>
</file>

<file path=ppt/media/image54.png>
</file>

<file path=ppt/media/image55.png>
</file>

<file path=ppt/media/image56.svg>
</file>

<file path=ppt/media/image57.png>
</file>

<file path=ppt/media/image6.jpeg>
</file>

<file path=ppt/media/image7.jpe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7A89D-9AAB-438C-9B1B-6D39494AEB95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BF91F-FFE7-488F-A7AF-46B2527687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75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545398-4294-AFB2-B90E-A7F578077B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D7C5A40-BF45-8A29-A8CF-5AF2F651F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F3D492-155B-D80A-EFAA-D936961F9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87E29-85AB-4AE2-9C7B-714D45DCE4DF}" type="datetime1">
              <a:rPr lang="ru-RU" smtClean="0"/>
              <a:t>18.12.2024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1D6A88-A4B0-F391-3FC7-ED6870659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3F7A86-40CD-B57A-DCDF-6AE855E42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9538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98ACB4-3866-08C5-F537-6323543A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22B562A-307C-951B-9140-39BAC60A0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B3E737-D33D-815B-1B82-F4B8859FC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2850-4957-44E3-8E9C-0C563A4B9799}" type="datetime1">
              <a:rPr lang="ru-RU" smtClean="0"/>
              <a:t>18.12.2024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DA8EE4-FB5D-4075-93FA-3B03C4C43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E7DAE8-A262-4296-7E3F-AF6162325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3541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F995E95-1897-ABCD-5170-703D374593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ADBC4B2-0751-8500-BEAA-FE86FEFD38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74C7E2-47AB-98CA-9C32-3A139AA3C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1FA19-8A58-4B19-B03C-849E8C8F017F}" type="datetime1">
              <a:rPr lang="ru-RU" smtClean="0"/>
              <a:t>18.12.2024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E61901-5EC4-E0B6-9EC7-F16AF1524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BF6328-9A2A-9C25-9934-8FC4D2AA1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10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3391C-0971-8806-8D07-521044729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FBD145-3F95-2B05-E829-4A18DE53D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F2D1C3-8472-2398-3256-62A0E3C92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640C4-3187-48D3-93FA-4BD306D7991A}" type="datetime1">
              <a:rPr lang="ru-RU" smtClean="0"/>
              <a:t>18.12.2024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8FAC27-F30A-FE4D-B2A3-FD9085689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66D562-9E5F-724E-0402-DDE8EEA00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276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89D81C-702C-1A56-293D-5B53E160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52B4CF-3D74-9DCF-31BD-8CAF8D10F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2099B1-60B8-B07D-0756-E1A8040BD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9A18F-6F59-4CF7-98A6-35A0630F9250}" type="datetime1">
              <a:rPr lang="ru-RU" smtClean="0"/>
              <a:t>18.12.2024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808890-27B5-5DB1-0B96-2F9DFEA22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233C4F-6ADD-894B-6F9D-EC00B315C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3207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6709B1-0709-C438-A9CB-4B1C8E6AB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F13CDA-6951-CFD1-7A1E-9549E5902C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E9C0860-73CD-942A-B6C7-C98081A7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CCB3A85-B9CB-441D-59A0-AB3AFF52F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1B56B-A3C4-4355-8B53-FE77E8DCEAE5}" type="datetime1">
              <a:rPr lang="ru-RU" smtClean="0"/>
              <a:t>18.12.2024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D4DD233-2E13-4A9E-92B5-5D190534B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811E418-1D3B-A824-504A-6AA79ACCA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5842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FB1512-DFA5-0248-D232-9A0E8E4E8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A140DE-69C0-4D7B-E9CB-D5C826816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D8CD703-B10D-BFD2-F67E-610DD5155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23E81E5-473C-B4BB-0EEB-C08EDC686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431937C-7377-DCBA-58F4-D0BEB6164D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657FAD0-0D71-DD5E-D0CD-DF261EF5C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D2F63-3489-4136-998D-87D6860B92AC}" type="datetime1">
              <a:rPr lang="ru-RU" smtClean="0"/>
              <a:t>18.12.2024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CB4EABA-D777-E35B-C546-2850B3B9C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0A8E4D6-75CA-A0AC-9BA0-9C47E8DDE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6436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364464-9E25-09B7-AE74-F6995F696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EE9ACE0-5612-22F0-C077-60453534B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F1CC-0DE7-4C27-9E58-5751F6C5C016}" type="datetime1">
              <a:rPr lang="ru-RU" smtClean="0"/>
              <a:t>18.12.2024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00192D8-F4B2-4320-22B5-271C39F12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E6262D-6AF8-4599-01E8-09F52E772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4517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3AF9868-EF43-EC63-2DCC-9AF839F89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C80E-88D1-4745-8F91-4D3C7C98108B}" type="datetime1">
              <a:rPr lang="ru-RU" smtClean="0"/>
              <a:t>18.12.2024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37EDD04-9039-4C9A-619D-6CBCBD2A9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9ADFDE-4044-49A5-4641-B3A21F2D3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496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DE6027-7962-84B0-9668-ED28EA422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EDF7DE-CEA1-4802-EF77-D6536E7C2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CAA6F28-750C-B901-35BF-7122B11B81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FB74877-1B9E-B65B-8B4B-E1D45AB3E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2FB93-4CF1-456C-9C1D-3A21E790B685}" type="datetime1">
              <a:rPr lang="ru-RU" smtClean="0"/>
              <a:t>18.12.2024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1D07E80-B049-5016-1156-9BA3F9C8E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7FB1FBE-A0DC-C8B9-C49D-4DA94750C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582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CDA0CA-C9BC-1CA6-770E-541DB064E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6CBAE33-FE69-3AD2-57A9-E83E0E44D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3143B8-6A01-C540-851A-E91EB8E20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B0057B-30D6-3862-857A-75F1C24C8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ED9F-F9E8-4FC2-80D3-64AEC0596F28}" type="datetime1">
              <a:rPr lang="ru-RU" smtClean="0"/>
              <a:t>18.12.2024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00BAA0F-86C8-A06B-2FFA-360A04EEA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7289BD7-1D7E-F78B-768C-E50B9FF03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351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3BE90A-E86E-6CDC-382A-92C1AC819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5138B2-E1BC-0AE2-5496-45D002B9C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A186E7-DB71-EE35-14DC-0DB9C458E6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F5EEB-9050-4260-966A-EBC879BD0E4B}" type="datetime1">
              <a:rPr lang="ru-RU" smtClean="0"/>
              <a:t>18.12.2024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0F506E-8574-13C4-4580-D5D4015BC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B3CF05-34DA-8E48-D835-9E83C0744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7588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7.png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image" Target="../media/image34.png"/><Relationship Id="rId9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1.png"/><Relationship Id="rId4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5" Type="http://schemas.openxmlformats.org/officeDocument/2006/relationships/image" Target="../media/image1.png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slideLayout" Target="../slideLayouts/slideLayout2.xml"/><Relationship Id="rId7" Type="http://schemas.openxmlformats.org/officeDocument/2006/relationships/image" Target="NUL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6" Type="http://schemas.openxmlformats.org/officeDocument/2006/relationships/image" Target="NULL"/><Relationship Id="rId5" Type="http://schemas.openxmlformats.org/officeDocument/2006/relationships/image" Target="../media/image44.png"/><Relationship Id="rId10" Type="http://schemas.openxmlformats.org/officeDocument/2006/relationships/image" Target="../media/image1.png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6" Type="http://schemas.openxmlformats.org/officeDocument/2006/relationships/image" Target="../media/image52.sv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5" Type="http://schemas.openxmlformats.org/officeDocument/2006/relationships/image" Target="../media/image1.png"/><Relationship Id="rId4" Type="http://schemas.openxmlformats.org/officeDocument/2006/relationships/image" Target="../media/image5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av"/><Relationship Id="rId1" Type="http://schemas.microsoft.com/office/2007/relationships/media" Target="../media/media20.wav"/><Relationship Id="rId5" Type="http://schemas.openxmlformats.org/officeDocument/2006/relationships/image" Target="../media/image1.png"/><Relationship Id="rId4" Type="http://schemas.openxmlformats.org/officeDocument/2006/relationships/image" Target="../media/image5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6" Type="http://schemas.openxmlformats.org/officeDocument/2006/relationships/image" Target="../media/image1.png"/><Relationship Id="rId5" Type="http://schemas.openxmlformats.org/officeDocument/2006/relationships/image" Target="../media/image56.svg"/><Relationship Id="rId4" Type="http://schemas.openxmlformats.org/officeDocument/2006/relationships/image" Target="../media/image5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av"/><Relationship Id="rId1" Type="http://schemas.microsoft.com/office/2007/relationships/media" Target="../media/media22.wav"/><Relationship Id="rId5" Type="http://schemas.openxmlformats.org/officeDocument/2006/relationships/image" Target="../media/image1.png"/><Relationship Id="rId4" Type="http://schemas.openxmlformats.org/officeDocument/2006/relationships/image" Target="../media/image5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wav"/><Relationship Id="rId1" Type="http://schemas.microsoft.com/office/2007/relationships/media" Target="../media/media23.wa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jpe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12" Type="http://schemas.openxmlformats.org/officeDocument/2006/relationships/image" Target="../media/image1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2.png"/><Relationship Id="rId12" Type="http://schemas.openxmlformats.org/officeDocument/2006/relationships/image" Target="../media/image1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11" Type="http://schemas.openxmlformats.org/officeDocument/2006/relationships/image" Target="../media/image22.jpeg"/><Relationship Id="rId5" Type="http://schemas.openxmlformats.org/officeDocument/2006/relationships/image" Target="../media/image20.png"/><Relationship Id="rId10" Type="http://schemas.openxmlformats.org/officeDocument/2006/relationships/image" Target="../media/image21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1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1.png"/><Relationship Id="rId5" Type="http://schemas.openxmlformats.org/officeDocument/2006/relationships/image" Target="../media/image28.pn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4F3B12-1C70-F75B-6204-63B311F05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31011"/>
            <a:ext cx="9144000" cy="2387600"/>
          </a:xfrm>
        </p:spPr>
        <p:txBody>
          <a:bodyPr>
            <a:noAutofit/>
          </a:bodyPr>
          <a:lstStyle/>
          <a:p>
            <a:r>
              <a:rPr lang="ru-RU" sz="4800" dirty="0"/>
              <a:t>Проектирование инвалидной коляски с расширенными функциональными возможностями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A67C7EB-BC9A-8195-779A-F4BD6A3D7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6829" y="4916994"/>
            <a:ext cx="9144000" cy="1655762"/>
          </a:xfrm>
        </p:spPr>
        <p:txBody>
          <a:bodyPr/>
          <a:lstStyle/>
          <a:p>
            <a:pPr algn="l"/>
            <a:r>
              <a:rPr lang="ru-RU" dirty="0"/>
              <a:t>Выполнил</a:t>
            </a:r>
            <a:r>
              <a:rPr lang="en-US" dirty="0"/>
              <a:t>:</a:t>
            </a:r>
            <a:r>
              <a:rPr lang="ru-RU" dirty="0"/>
              <a:t> ст. гр. МТ11-б</a:t>
            </a:r>
            <a:r>
              <a:rPr lang="en-US" dirty="0"/>
              <a:t> </a:t>
            </a:r>
            <a:r>
              <a:rPr lang="ru-RU" dirty="0"/>
              <a:t>Калашников Д.А.</a:t>
            </a:r>
          </a:p>
          <a:p>
            <a:pPr algn="l"/>
            <a:r>
              <a:rPr lang="ru-RU" dirty="0"/>
              <a:t>Руководитель</a:t>
            </a:r>
            <a:r>
              <a:rPr lang="en-US" dirty="0"/>
              <a:t>: </a:t>
            </a:r>
            <a:r>
              <a:rPr lang="ru-RU" dirty="0"/>
              <a:t>пр. Ефремов Д. И.</a:t>
            </a:r>
          </a:p>
        </p:txBody>
      </p:sp>
      <p:pic>
        <p:nvPicPr>
          <p:cNvPr id="4" name="01">
            <a:hlinkClick r:id="" action="ppaction://media"/>
            <a:extLst>
              <a:ext uri="{FF2B5EF4-FFF2-40B4-BE49-F238E27FC236}">
                <a16:creationId xmlns:a16="http://schemas.microsoft.com/office/drawing/2014/main" id="{9C8A32FD-AFAF-9FE7-B8ED-1EB0CD84B7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68000" y="5326989"/>
            <a:ext cx="713419" cy="71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255C2F-E9DF-3B7A-E38A-006E33F84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Проектирование приводной части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A2AE2F-A3C0-0445-DE34-047B27119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10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DC7B11-97B2-38D4-20BB-D3D1C9708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6419" y="1281608"/>
            <a:ext cx="6235547" cy="5257304"/>
          </a:xfrm>
          <a:prstGeom prst="rect">
            <a:avLst/>
          </a:prstGeom>
        </p:spPr>
      </p:pic>
      <p:pic>
        <p:nvPicPr>
          <p:cNvPr id="3" name="10">
            <a:hlinkClick r:id="" action="ppaction://media"/>
            <a:extLst>
              <a:ext uri="{FF2B5EF4-FFF2-40B4-BE49-F238E27FC236}">
                <a16:creationId xmlns:a16="http://schemas.microsoft.com/office/drawing/2014/main" id="{5CF7D5F6-1EE1-58C8-6679-0086AAD296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25225" y="47212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70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580A6D-DA64-76C0-ABE1-5639DFB4D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160E78-0A6E-198E-A820-6EA7B5714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Проектирование приводной части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F638DCD-13F1-74BD-B180-6D5F996A4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11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A12460E-39C6-D43B-0A8B-DDA47C430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3576" y="1534864"/>
            <a:ext cx="6634514" cy="189413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DAAB950-E9C7-2325-8409-7846374355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738" y="3468687"/>
            <a:ext cx="5019675" cy="307022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E9C6592-4CA4-E7FD-C94C-41692666BC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468687"/>
            <a:ext cx="4572000" cy="3157855"/>
          </a:xfrm>
          <a:prstGeom prst="rect">
            <a:avLst/>
          </a:prstGeom>
        </p:spPr>
      </p:pic>
      <p:pic>
        <p:nvPicPr>
          <p:cNvPr id="5" name="11">
            <a:hlinkClick r:id="" action="ppaction://media"/>
            <a:extLst>
              <a:ext uri="{FF2B5EF4-FFF2-40B4-BE49-F238E27FC236}">
                <a16:creationId xmlns:a16="http://schemas.microsoft.com/office/drawing/2014/main" id="{1A09C38C-1D61-A912-51CC-18E4E24FEB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536238" y="15128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13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1E3C25-AA2C-4D0C-929A-839E4A5C4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4E41B9-81BD-287A-6648-F137AA4CC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Проектирование приводной части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4170D10-5D23-BBF9-68BF-5AA83624B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12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0C0A59-907F-73A0-B604-8626B6F59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118" y="1395880"/>
            <a:ext cx="2509149" cy="221906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0DC9414-D4DA-5762-AD39-E14447C9F71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7480" y="1662323"/>
            <a:ext cx="2733675" cy="195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A9625ED-5458-704D-5AD8-245C3085E1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6996" y="1333500"/>
            <a:ext cx="2249170" cy="20955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E79E29B-1434-3A99-AE3B-F85F036E25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9975" y="1333500"/>
            <a:ext cx="2195286" cy="20955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7F5634-BA03-D2DB-79A1-81F04D414C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89731" y="3445847"/>
            <a:ext cx="6582231" cy="3275628"/>
          </a:xfrm>
          <a:prstGeom prst="rect">
            <a:avLst/>
          </a:prstGeom>
        </p:spPr>
      </p:pic>
      <p:pic>
        <p:nvPicPr>
          <p:cNvPr id="3" name="12">
            <a:hlinkClick r:id="" action="ppaction://media"/>
            <a:extLst>
              <a:ext uri="{FF2B5EF4-FFF2-40B4-BE49-F238E27FC236}">
                <a16:creationId xmlns:a16="http://schemas.microsoft.com/office/drawing/2014/main" id="{8FBC1550-5BEB-15B9-943E-140D443F20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525508" y="44740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03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1AC34A-74DE-23A0-6CAA-DA99418F8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A2276-F5B9-2898-751F-884AF6943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Проектирование приводной части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D52C6C9-3B4E-6DC3-2342-36315E74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13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A87361-9E06-0E94-A8AB-B383BB7DE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573" y="1532540"/>
            <a:ext cx="5527230" cy="496033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349438F-D8CD-7F79-D94C-9E0A9C7502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1803" y="1532539"/>
            <a:ext cx="5703550" cy="4960335"/>
          </a:xfrm>
          <a:prstGeom prst="rect">
            <a:avLst/>
          </a:prstGeom>
        </p:spPr>
      </p:pic>
      <p:pic>
        <p:nvPicPr>
          <p:cNvPr id="3" name="13">
            <a:hlinkClick r:id="" action="ppaction://media"/>
            <a:extLst>
              <a:ext uri="{FF2B5EF4-FFF2-40B4-BE49-F238E27FC236}">
                <a16:creationId xmlns:a16="http://schemas.microsoft.com/office/drawing/2014/main" id="{49C926DB-6059-8086-8F07-CE3AB5062A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44200" y="3392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699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2CF91-2BC1-6583-EF76-11CC9AC08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AD7874-7F6B-84A9-459A-583E738E1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139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Проектирование приводной части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E59B3A6-37B1-5947-DA2A-F71E3B642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14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89D205A-CD1B-7D91-6B94-FA1D37FD1E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99" y="1370437"/>
            <a:ext cx="5868219" cy="5306165"/>
          </a:xfrm>
          <a:prstGeom prst="rect">
            <a:avLst/>
          </a:prstGeom>
        </p:spPr>
      </p:pic>
      <p:pic>
        <p:nvPicPr>
          <p:cNvPr id="3" name="14">
            <a:hlinkClick r:id="" action="ppaction://media"/>
            <a:extLst>
              <a:ext uri="{FF2B5EF4-FFF2-40B4-BE49-F238E27FC236}">
                <a16:creationId xmlns:a16="http://schemas.microsoft.com/office/drawing/2014/main" id="{13ABAEEE-FB78-3E13-BC10-0EEAFA34BE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15575" y="31988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27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A8063-D8F6-48F5-414C-BEDF6B37F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DA40C9-45E8-CCC1-8A42-74F0DA802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065" y="0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Проектирование приводной части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2834C0C-CB82-4318-0842-2B5817B30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15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0BFECD6-3721-545A-AB82-57344715C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628340" y="-45998"/>
            <a:ext cx="5868197" cy="777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112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Функциональная схема устройства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16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823D351-501D-49A6-3C8A-07CDC57B6E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5458" y="1027766"/>
            <a:ext cx="8915649" cy="5471378"/>
          </a:xfrm>
          <a:prstGeom prst="rect">
            <a:avLst/>
          </a:prstGeom>
        </p:spPr>
      </p:pic>
      <p:pic>
        <p:nvPicPr>
          <p:cNvPr id="3" name="16">
            <a:hlinkClick r:id="" action="ppaction://media"/>
            <a:extLst>
              <a:ext uri="{FF2B5EF4-FFF2-40B4-BE49-F238E27FC236}">
                <a16:creationId xmlns:a16="http://schemas.microsoft.com/office/drawing/2014/main" id="{2476F71C-EF69-77B9-990D-FD92936168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55338" y="45545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995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3643D82-5FE6-3638-4ADE-91DBC7EFF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17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A73F9F1-127C-3551-9088-45CD4392C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297" y="157554"/>
            <a:ext cx="9229725" cy="225568"/>
          </a:xfrm>
        </p:spPr>
        <p:txBody>
          <a:bodyPr>
            <a:noAutofit/>
          </a:bodyPr>
          <a:lstStyle/>
          <a:p>
            <a:r>
              <a:rPr lang="ru-RU" sz="3600" dirty="0"/>
              <a:t>Формирование траектории движения робота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4C36CE3-3876-EC02-4E7B-EDD3C2EE4E68}"/>
                  </a:ext>
                </a:extLst>
              </p:cNvPr>
              <p:cNvSpPr txBox="1"/>
              <p:nvPr/>
            </p:nvSpPr>
            <p:spPr>
              <a:xfrm>
                <a:off x="4316438" y="5437588"/>
                <a:ext cx="3437924" cy="5492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16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acc>
                                <m:accPr>
                                  <m:chr m:val="̈"/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  <m:sub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𝑑𝑙</m:t>
                                  </m:r>
                                </m:sub>
                              </m:sSub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−0.5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𝑚𝑔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−0.5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acc>
                                <m:accPr>
                                  <m:chr m:val="̈"/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m:rPr>
                                  <m:sty m:val="p"/>
                                </m:rPr>
                                <a:rPr lang="ru-RU" sz="160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acc>
                                <m:accPr>
                                  <m:chr m:val="̈"/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  <m:sub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𝑑𝑟</m:t>
                                  </m:r>
                                </m:sub>
                              </m:sSub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−0.5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𝑚𝑔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−0.5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acc>
                                <m:accPr>
                                  <m:chr m:val="̈"/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m:rPr>
                                  <m:sty m:val="p"/>
                                </m:rPr>
                                <a:rPr lang="ru-RU" sz="160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4C36CE3-3876-EC02-4E7B-EDD3C2EE4E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6438" y="5437588"/>
                <a:ext cx="3437924" cy="549253"/>
              </a:xfrm>
              <a:prstGeom prst="rect">
                <a:avLst/>
              </a:prstGeom>
              <a:blipFill>
                <a:blip r:embed="rId4"/>
                <a:stretch>
                  <a:fillRect b="-111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095CFD59-323B-A059-445D-C7A9DCC3188A}"/>
              </a:ext>
            </a:extLst>
          </p:cNvPr>
          <p:cNvSpPr txBox="1"/>
          <p:nvPr/>
        </p:nvSpPr>
        <p:spPr>
          <a:xfrm>
            <a:off x="4186574" y="6063962"/>
            <a:ext cx="61172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Система дифференциальных уравнений, описывающих динамику робота с дифференциальным приводом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5D5087C-6D60-F33F-58CB-5D057C64E8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" y="637807"/>
            <a:ext cx="4217586" cy="35018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D6D5EF6-75E9-B560-15DC-7457A67C54B8}"/>
              </a:ext>
            </a:extLst>
          </p:cNvPr>
          <p:cNvSpPr txBox="1"/>
          <p:nvPr/>
        </p:nvSpPr>
        <p:spPr>
          <a:xfrm>
            <a:off x="545549" y="3904402"/>
            <a:ext cx="29501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Схема формирования  траектории движения робота с дифференциальным приводом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DDEDD0-027C-CD46-96AA-38CB04155F1F}"/>
                  </a:ext>
                </a:extLst>
              </p:cNvPr>
              <p:cNvSpPr txBox="1"/>
              <p:nvPr/>
            </p:nvSpPr>
            <p:spPr>
              <a:xfrm>
                <a:off x="4392619" y="755622"/>
                <a:ext cx="6162969" cy="7927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ru-RU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16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p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  <m:r>
                        <a:rPr lang="ru-RU" sz="16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16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ru-RU" sz="1600">
                                            <a:latin typeface="Cambria Math" panose="02040503050406030204" pitchFamily="18" charset="0"/>
                                          </a:rPr>
                                          <m:t>Δ</m:t>
                                        </m:r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</m:d>
                                  </m:e>
                                </m:func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d>
                                  <m:d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  <m:func>
                                      <m:func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>
                                            <a:latin typeface="Cambria Math" panose="02040503050406030204" pitchFamily="18" charset="0"/>
                                          </a:rPr>
                                          <m:t>sin</m:t>
                                        </m:r>
                                      </m:fName>
                                      <m:e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func>
                                  </m:e>
                                </m:d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ru-RU" sz="1600">
                                            <a:latin typeface="Cambria Math" panose="02040503050406030204" pitchFamily="18" charset="0"/>
                                          </a:rPr>
                                          <m:t>Δ</m:t>
                                        </m:r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</m:d>
                                  </m:e>
                                </m:func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d>
                                  <m:d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  <m:func>
                                      <m:func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func>
                                  </m:e>
                                </m:d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  <m:func>
                                  <m:func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func>
                                  <m:func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ru-RU" sz="1600">
                                            <a:latin typeface="Cambria Math" panose="02040503050406030204" pitchFamily="18" charset="0"/>
                                          </a:rPr>
                                          <m:t>Δ</m:t>
                                        </m:r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</m:d>
                                  </m:e>
                                </m:func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d>
                                  <m:d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  <m:func>
                                      <m:func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>
                                            <a:latin typeface="Cambria Math" panose="02040503050406030204" pitchFamily="18" charset="0"/>
                                          </a:rPr>
                                          <m:t>sin</m:t>
                                        </m:r>
                                      </m:fName>
                                      <m:e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func>
                                  </m:e>
                                </m:d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unc>
                                  <m:func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ru-RU" sz="1600">
                                            <a:latin typeface="Cambria Math" panose="02040503050406030204" pitchFamily="18" charset="0"/>
                                          </a:rPr>
                                          <m:t>Δ</m:t>
                                        </m:r>
                                        <m: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</m:d>
                                  </m:e>
                                </m:func>
                                <m:d>
                                  <m:d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  <m:func>
                                      <m:funcPr>
                                        <m:ctrlPr>
                                          <a:rPr lang="ru-RU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func>
                                  </m:e>
                                </m:d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  <m:func>
                                  <m:funcPr>
                                    <m:ctrlPr>
                                      <a:rPr lang="ru-RU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m:rPr>
                                    <m:sty m:val="p"/>
                                  </m:rPr>
                                  <a:rPr lang="ru-RU" sz="160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16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DDEDD0-027C-CD46-96AA-38CB04155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2619" y="755622"/>
                <a:ext cx="6162969" cy="79271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6EB35650-0CC0-DCDA-17A1-0B2FA00C741B}"/>
              </a:ext>
            </a:extLst>
          </p:cNvPr>
          <p:cNvSpPr txBox="1"/>
          <p:nvPr/>
        </p:nvSpPr>
        <p:spPr>
          <a:xfrm>
            <a:off x="4392619" y="1570952"/>
            <a:ext cx="7305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Рекуррентные уравнения прямой кинематики робота с дифференциальным приводом в векторной форме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DC480B6-3714-83F2-BEE4-C1723BEA4E4D}"/>
                  </a:ext>
                </a:extLst>
              </p:cNvPr>
              <p:cNvSpPr txBox="1"/>
              <p:nvPr/>
            </p:nvSpPr>
            <p:spPr>
              <a:xfrm>
                <a:off x="4392619" y="2207887"/>
                <a:ext cx="6268191" cy="7861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16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d>
                                <m:dPr>
                                  <m:ctrlPr>
                                    <a:rPr lang="ru-RU" sz="16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’−</m:t>
                                  </m:r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unc>
                                <m:func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60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ru-RU" sz="16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ru-RU" sz="16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p>
                                          <m:r>
                                            <a:rPr lang="ru-RU" sz="1600" b="1" i="1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 lang="ru-RU" sz="1600" b="1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func>
                                    <m:func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600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func>
                                </m:e>
                              </m:d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unc>
                                <m:func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60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ru-RU" sz="16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ru-RU" sz="16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p>
                                          <m:r>
                                            <a:rPr lang="ru-RU" sz="1600" b="1" i="1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 lang="ru-RU" sz="1600" b="1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func>
                                    <m:func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600">
                                          <a:latin typeface="Cambria Math" panose="02040503050406030204" pitchFamily="18" charset="0"/>
                                        </a:rPr>
                                        <m:t>cos</m:t>
                                      </m:r>
                                    </m:fName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func>
                                </m:e>
                              </m:d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func>
                                <m:func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60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func>
                            </m:e>
                            <m:e>
                              <m:d>
                                <m:dPr>
                                  <m:ctrlPr>
                                    <a:rPr lang="ru-RU" sz="16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’−</m:t>
                                  </m:r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unc>
                                <m:func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60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ru-RU" sz="16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ru-RU" sz="16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p>
                                          <m:r>
                                            <a:rPr lang="ru-RU" sz="1600" b="1" i="1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 lang="ru-RU" sz="1600" b="1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func>
                                    <m:func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600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func>
                                </m:e>
                              </m:d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unc>
                                <m:func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60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ru-RU" sz="16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ru-RU" sz="16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p>
                                          <m:r>
                                            <a:rPr lang="ru-RU" sz="1600" b="1" i="1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 lang="ru-RU" sz="1600" b="1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  <m:d>
                                <m:d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func>
                                    <m:funcPr>
                                      <m:ctrlPr>
                                        <a:rPr lang="ru-RU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600">
                                          <a:latin typeface="Cambria Math" panose="02040503050406030204" pitchFamily="18" charset="0"/>
                                        </a:rPr>
                                        <m:t>cos</m:t>
                                      </m:r>
                                    </m:fName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func>
                                </m:e>
                              </m:d>
                              <m:r>
                                <a:rPr lang="ru-RU" sz="16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func>
                                <m:func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60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func>
                            </m:e>
                          </m:eqArr>
                        </m:e>
                      </m:d>
                    </m:oMath>
                  </m:oMathPara>
                </a14:m>
                <a:endParaRPr lang="ru-RU" sz="16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DC480B6-3714-83F2-BEE4-C1723BEA4E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2619" y="2207887"/>
                <a:ext cx="6268191" cy="78611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57FC2AF-5F61-2C28-D6E5-1582207D9926}"/>
                  </a:ext>
                </a:extLst>
              </p:cNvPr>
              <p:cNvSpPr txBox="1"/>
              <p:nvPr/>
            </p:nvSpPr>
            <p:spPr>
              <a:xfrm>
                <a:off x="4393223" y="2865808"/>
                <a:ext cx="4328749" cy="10096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1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1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d>
                                    <m:dPr>
                                      <m:ctrlP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ru-RU" sz="1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p>
                                          <m:r>
                                            <a:rPr lang="ru-RU" sz="1400" b="1" i="1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ru-RU" sz="1400">
                                      <a:latin typeface="Cambria Math" panose="02040503050406030204" pitchFamily="18" charset="0"/>
                                    </a:rPr>
                                    <m:t>Δ</m:t>
                                  </m:r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d>
                                    <m:d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’−</m:t>
                                      </m:r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d>
                                </m:num>
                                <m:den>
                                  <m:func>
                                    <m:func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400">
                                          <a:latin typeface="Cambria Math" panose="02040503050406030204" pitchFamily="18" charset="0"/>
                                        </a:rPr>
                                        <m:t>cos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p>
                                            <m:sSup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  <m:sup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p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</m:d>
                                    </m:e>
                                  </m:func>
                                  <m:func>
                                    <m:func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400">
                                          <a:latin typeface="Cambria Math" panose="02040503050406030204" pitchFamily="18" charset="0"/>
                                        </a:rPr>
                                        <m:t>cos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</m:d>
                                    </m:e>
                                  </m:func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unc>
                                    <m:func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400">
                                          <a:latin typeface="Cambria Math" panose="02040503050406030204" pitchFamily="18" charset="0"/>
                                        </a:rPr>
                                        <m:t>cos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</m:d>
                                    </m:e>
                                  </m:func>
                                  <m:func>
                                    <m:func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sz="1400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p>
                                            <m:sSup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  <m:sup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p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</m:d>
                                    </m:e>
                                  </m:func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func>
                                    <m:func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400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</m:d>
                                    </m:e>
                                  </m:func>
                                </m:den>
                              </m:f>
                            </m:e>
                          </m:eqArr>
                        </m:e>
                      </m:d>
                    </m:oMath>
                  </m:oMathPara>
                </a14:m>
                <a:endParaRPr lang="ru-RU" sz="14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57FC2AF-5F61-2C28-D6E5-1582207D99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3223" y="2865808"/>
                <a:ext cx="4328749" cy="100963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97693E6-B6C0-7D83-B948-4A36AFFDDB01}"/>
                  </a:ext>
                </a:extLst>
              </p:cNvPr>
              <p:cNvSpPr txBox="1"/>
              <p:nvPr/>
            </p:nvSpPr>
            <p:spPr>
              <a:xfrm>
                <a:off x="4392619" y="3910903"/>
                <a:ext cx="5705152" cy="107555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1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1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acc>
                                <m:accPr>
                                  <m:chr m:val="̈"/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d>
                                    <m:dPr>
                                      <m:ctrlP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ru-RU" sz="1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p>
                                          <m:r>
                                            <a:rPr lang="ru-RU" sz="1400" b="1" i="1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ru-RU" sz="1400">
                                      <a:latin typeface="Cambria Math" panose="02040503050406030204" pitchFamily="18" charset="0"/>
                                    </a:rPr>
                                    <m:t>Δ</m:t>
                                  </m:r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ru-RU" sz="1400" b="1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d>
                                        <m:d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’−</m:t>
                                          </m:r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</m:num>
                                    <m:den>
                                      <m:func>
                                        <m:func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>
                                              <a:latin typeface="Cambria Math" panose="02040503050406030204" pitchFamily="18" charset="0"/>
                                            </a:rPr>
                                            <m:t>cos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𝜃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  <m:t>′</m:t>
                                                  </m:r>
                                                </m:sup>
                                              </m:sSup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  <m:func>
                                        <m:func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>
                                              <a:latin typeface="Cambria Math" panose="02040503050406030204" pitchFamily="18" charset="0"/>
                                            </a:rPr>
                                            <m:t>cos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func>
                                        <m:func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>
                                              <a:latin typeface="Cambria Math" panose="02040503050406030204" pitchFamily="18" charset="0"/>
                                            </a:rPr>
                                            <m:t>cos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  <m:func>
                                        <m:func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𝜃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  <m:t>′</m:t>
                                                  </m:r>
                                                </m:sup>
                                              </m:sSup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  <m:func>
                                        <m:func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</m:den>
                                  </m:f>
                                  <m: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num>
                                    <m:den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e>
                              <m:acc>
                                <m:accPr>
                                  <m:chr m:val="̈"/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d>
                                    <m:dPr>
                                      <m:ctrlP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ru-RU" sz="1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p>
                                          <m:r>
                                            <a:rPr lang="ru-RU" sz="1400" b="1" i="1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ru-RU" sz="1400">
                                      <a:latin typeface="Cambria Math" panose="02040503050406030204" pitchFamily="18" charset="0"/>
                                    </a:rPr>
                                    <m:t>Δ</m:t>
                                  </m:r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ru-RU" sz="1400" b="1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d>
                                        <m:d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’−</m:t>
                                          </m:r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</m:num>
                                    <m:den>
                                      <m:func>
                                        <m:func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>
                                              <a:latin typeface="Cambria Math" panose="02040503050406030204" pitchFamily="18" charset="0"/>
                                            </a:rPr>
                                            <m:t>cos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𝜃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  <m:t>′</m:t>
                                                  </m:r>
                                                </m:sup>
                                              </m:sSup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  <m:func>
                                        <m:func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>
                                              <a:latin typeface="Cambria Math" panose="02040503050406030204" pitchFamily="18" charset="0"/>
                                            </a:rPr>
                                            <m:t>cos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func>
                                        <m:func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>
                                              <a:latin typeface="Cambria Math" panose="02040503050406030204" pitchFamily="18" charset="0"/>
                                            </a:rPr>
                                            <m:t>cos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  <m:func>
                                        <m:func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  <m:t>𝜃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ru-RU" sz="1400" i="1">
                                                      <a:latin typeface="Cambria Math" panose="02040503050406030204" pitchFamily="18" charset="0"/>
                                                    </a:rPr>
                                                    <m:t>′</m:t>
                                                  </m:r>
                                                </m:sup>
                                              </m:sSup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  <m:func>
                                        <m:func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sz="1400" i="1">
                                                  <a:latin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</m:den>
                                  </m:f>
                                  <m:r>
                                    <a:rPr lang="en-US" sz="1400" b="1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num>
                                    <m:den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</m:eqArr>
                        </m:e>
                      </m:d>
                    </m:oMath>
                  </m:oMathPara>
                </a14:m>
                <a:endParaRPr lang="ru-RU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97693E6-B6C0-7D83-B948-4A36AFFDDB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2619" y="3910903"/>
                <a:ext cx="5705152" cy="107555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51B12E32-1548-2420-E8FE-2B3AC7F605D4}"/>
              </a:ext>
            </a:extLst>
          </p:cNvPr>
          <p:cNvSpPr txBox="1"/>
          <p:nvPr/>
        </p:nvSpPr>
        <p:spPr>
          <a:xfrm>
            <a:off x="4118846" y="5021914"/>
            <a:ext cx="7816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Полученные уравнения обратной кинематики робота с дифференциальным приводом</a:t>
            </a:r>
          </a:p>
        </p:txBody>
      </p:sp>
      <p:pic>
        <p:nvPicPr>
          <p:cNvPr id="2" name="17">
            <a:hlinkClick r:id="" action="ppaction://media"/>
            <a:extLst>
              <a:ext uri="{FF2B5EF4-FFF2-40B4-BE49-F238E27FC236}">
                <a16:creationId xmlns:a16="http://schemas.microsoft.com/office/drawing/2014/main" id="{1C5D0551-B344-6F9E-9061-4F23AC9063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27612" y="519119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921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Основные подпрограммы алгоритма блока управления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18</a:t>
            </a:fld>
            <a:endParaRPr lang="ru-RU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7DC5457-16B4-84DD-D31B-DF20433846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53" y="1172875"/>
            <a:ext cx="3372362" cy="36174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8D042FF-2D4C-70BC-3DCC-526119BEF2F1}"/>
              </a:ext>
            </a:extLst>
          </p:cNvPr>
          <p:cNvSpPr txBox="1"/>
          <p:nvPr/>
        </p:nvSpPr>
        <p:spPr>
          <a:xfrm>
            <a:off x="430653" y="4961357"/>
            <a:ext cx="2825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Подпрограмма ВЫЧИСЛИТЬ_АБСОЛЮТНЫЕ_УГЛЫ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BFF09C4-B68D-B41B-F16B-68D8B9657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8195" y="1314080"/>
            <a:ext cx="2864779" cy="290985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9F75960-FFAF-9A62-25BF-E55F04585A58}"/>
              </a:ext>
            </a:extLst>
          </p:cNvPr>
          <p:cNvSpPr txBox="1"/>
          <p:nvPr/>
        </p:nvSpPr>
        <p:spPr>
          <a:xfrm>
            <a:off x="7445611" y="5833130"/>
            <a:ext cx="2979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Подпрограмма </a:t>
            </a:r>
          </a:p>
          <a:p>
            <a:pPr algn="ctr"/>
            <a:r>
              <a:rPr lang="ru-RU" sz="1400" dirty="0"/>
              <a:t>ИНДИКАЦИЯ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CF1562B-6F3A-5F06-F98A-C98DDDF563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0624" y="1172875"/>
            <a:ext cx="3529868" cy="454289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8657C03-FDEB-CFF2-F3AB-4DFB1337392C}"/>
              </a:ext>
            </a:extLst>
          </p:cNvPr>
          <p:cNvSpPr txBox="1"/>
          <p:nvPr/>
        </p:nvSpPr>
        <p:spPr>
          <a:xfrm>
            <a:off x="3483037" y="4486159"/>
            <a:ext cx="2979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Подпрограмма ВЫЧИСЛИТЬ_НОВОЕ_ПОЛОЖЕНИЕ</a:t>
            </a:r>
          </a:p>
        </p:txBody>
      </p:sp>
      <p:pic>
        <p:nvPicPr>
          <p:cNvPr id="3" name="18">
            <a:hlinkClick r:id="" action="ppaction://media"/>
            <a:extLst>
              <a:ext uri="{FF2B5EF4-FFF2-40B4-BE49-F238E27FC236}">
                <a16:creationId xmlns:a16="http://schemas.microsoft.com/office/drawing/2014/main" id="{8D192527-BBB9-194E-DAF3-CD403DD828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717160" y="59293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375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A60A9-EAB6-7382-FFB6-7B314063D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2E232F-EE35-EBD7-94A8-CDB1D8563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Основные подпрограммы алгоритма блока управления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D537479-19B7-7FD3-B86E-F140614CF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19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770AE9C-76B8-A544-702B-3418B5522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91" y="523082"/>
            <a:ext cx="3518864" cy="583113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5F0A55-D7CC-A4BA-CE2B-1AD6A0AA8B0C}"/>
              </a:ext>
            </a:extLst>
          </p:cNvPr>
          <p:cNvSpPr txBox="1"/>
          <p:nvPr/>
        </p:nvSpPr>
        <p:spPr>
          <a:xfrm>
            <a:off x="749147" y="6334918"/>
            <a:ext cx="3452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Подпрограмма </a:t>
            </a:r>
            <a:r>
              <a:rPr lang="ru-RU" dirty="0" err="1"/>
              <a:t>Обычный_режим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65C9F1E-1AE4-EE89-DCEC-9C95C4613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328" y="1220518"/>
            <a:ext cx="7013660" cy="42879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3C0746-EE6E-10C5-D42F-B6F8D49EDBB9}"/>
              </a:ext>
            </a:extLst>
          </p:cNvPr>
          <p:cNvSpPr txBox="1"/>
          <p:nvPr/>
        </p:nvSpPr>
        <p:spPr>
          <a:xfrm>
            <a:off x="7148111" y="6047913"/>
            <a:ext cx="3566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Подпрограмма </a:t>
            </a:r>
            <a:r>
              <a:rPr lang="ru-RU" dirty="0" err="1"/>
              <a:t>обработка_кнопок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7003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D39166-F619-5D2B-72BB-92199DBA1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869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Анализ статистических данных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FAB15D7-AF60-9F92-C882-43C39556E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2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895DE1-38B6-70E6-54B6-6FAD444D6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43" y="1233675"/>
            <a:ext cx="5388465" cy="38835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70F1C9-5856-ABA8-2FB0-A7C4BB561212}"/>
              </a:ext>
            </a:extLst>
          </p:cNvPr>
          <p:cNvSpPr txBox="1"/>
          <p:nvPr/>
        </p:nvSpPr>
        <p:spPr>
          <a:xfrm>
            <a:off x="1196002" y="5386905"/>
            <a:ext cx="3270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Статистика инвалидов в России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7AB1771-3378-6355-8C57-6A9CAE4B02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6723" y="1286254"/>
            <a:ext cx="6143278" cy="35235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5D25A8-2162-7BD6-144B-383ED81DEFFA}"/>
              </a:ext>
            </a:extLst>
          </p:cNvPr>
          <p:cNvSpPr txBox="1"/>
          <p:nvPr/>
        </p:nvSpPr>
        <p:spPr>
          <a:xfrm>
            <a:off x="5726723" y="5202239"/>
            <a:ext cx="6465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Количество детей с нарушением ОДА в России</a:t>
            </a:r>
          </a:p>
        </p:txBody>
      </p:sp>
      <p:pic>
        <p:nvPicPr>
          <p:cNvPr id="3" name="02">
            <a:hlinkClick r:id="" action="ppaction://media"/>
            <a:extLst>
              <a:ext uri="{FF2B5EF4-FFF2-40B4-BE49-F238E27FC236}">
                <a16:creationId xmlns:a16="http://schemas.microsoft.com/office/drawing/2014/main" id="{1DACBAEF-2EB9-884B-0330-3985FA35DC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82200" y="594622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324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CD41B5-0F92-8AD3-740C-79D1334E4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645AC-CBEA-4435-1C7D-2CBCFFF80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Основные подпрограммы алгоритма блока управления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150BE0E-8BE7-EE0D-9DD9-EB874F1D5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20</a:t>
            </a:fld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844E35-3389-158B-BA9E-74CFAE51B03E}"/>
              </a:ext>
            </a:extLst>
          </p:cNvPr>
          <p:cNvSpPr txBox="1"/>
          <p:nvPr/>
        </p:nvSpPr>
        <p:spPr>
          <a:xfrm>
            <a:off x="749147" y="6334918"/>
            <a:ext cx="609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Подпрограмма ПОДЪЕМНИК_В_НАЧАЛЬНОЕ_ПОЛОЖЕНИЕ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0FD1C6-49B4-DB21-1A42-D947739053B0}"/>
              </a:ext>
            </a:extLst>
          </p:cNvPr>
          <p:cNvSpPr txBox="1"/>
          <p:nvPr/>
        </p:nvSpPr>
        <p:spPr>
          <a:xfrm>
            <a:off x="8487503" y="5220846"/>
            <a:ext cx="3126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Подпрограмма УПРАВЛЕНИЕ</a:t>
            </a:r>
          </a:p>
          <a:p>
            <a:r>
              <a:rPr lang="ru-RU" dirty="0"/>
              <a:t>ПОДЪЕМНИКОМ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680253A-C5FA-CD83-0A27-F9B047FBB8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15636"/>
            <a:ext cx="8227951" cy="483227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27AEC9D-184C-D49E-0DDB-20D851EDCE8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2608" t="7871" r="10530"/>
          <a:stretch/>
        </p:blipFill>
        <p:spPr bwMode="auto">
          <a:xfrm>
            <a:off x="8610600" y="2084335"/>
            <a:ext cx="3446214" cy="309487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20">
            <a:hlinkClick r:id="" action="ppaction://media"/>
            <a:extLst>
              <a:ext uri="{FF2B5EF4-FFF2-40B4-BE49-F238E27FC236}">
                <a16:creationId xmlns:a16="http://schemas.microsoft.com/office/drawing/2014/main" id="{AADA8F89-F6BD-6770-FFEF-37DA81FB02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77903" y="27875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4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963AF-FBD7-E54B-CEFD-BCDDDA5100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6E0C32-BFCC-93B0-88B3-EDCEFD65B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r>
              <a:rPr lang="ru-RU" dirty="0"/>
              <a:t>Основные подпрограммы алгоритма блока управления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417DB0B-6058-8B4B-ACD5-F03D27D9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21</a:t>
            </a:fld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984CD7-C01B-4FC0-43E4-A7E52606A36F}"/>
              </a:ext>
            </a:extLst>
          </p:cNvPr>
          <p:cNvSpPr txBox="1"/>
          <p:nvPr/>
        </p:nvSpPr>
        <p:spPr>
          <a:xfrm>
            <a:off x="4258734" y="6429638"/>
            <a:ext cx="3674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Подпрограмма ЗАЕЗД_НА_БОРДЮР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42AB7B9-3DED-91C5-B7DE-7C0B0F993B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029" y="431764"/>
            <a:ext cx="3279408" cy="5994472"/>
          </a:xfrm>
          <a:prstGeom prst="rect">
            <a:avLst/>
          </a:prstGeom>
        </p:spPr>
      </p:pic>
      <p:pic>
        <p:nvPicPr>
          <p:cNvPr id="6" name="21">
            <a:hlinkClick r:id="" action="ppaction://media"/>
            <a:extLst>
              <a:ext uri="{FF2B5EF4-FFF2-40B4-BE49-F238E27FC236}">
                <a16:creationId xmlns:a16="http://schemas.microsoft.com/office/drawing/2014/main" id="{6ABB7737-F98F-CE03-9A2F-24AFF03C9B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39266" y="40477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955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ECD6C-D549-0968-4C4A-7A87BA084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4D137D-B8CB-ADEB-49F7-A40B9FE4D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r>
              <a:rPr lang="ru-RU" dirty="0"/>
              <a:t>Основные подпрограммы алгоритма блока управления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0A5263-1856-58D2-C4BC-BAD1752F6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22</a:t>
            </a:fld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B51DF8-B76F-5399-81FE-7B50D58F9BE7}"/>
              </a:ext>
            </a:extLst>
          </p:cNvPr>
          <p:cNvSpPr txBox="1"/>
          <p:nvPr/>
        </p:nvSpPr>
        <p:spPr>
          <a:xfrm>
            <a:off x="4258734" y="6429638"/>
            <a:ext cx="383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Подпрограмма ЗАЕЗД_В_ТРАНСПОРТ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46E63E-D032-DBDA-2B63-BA02F94C0A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557" y="448637"/>
            <a:ext cx="2151360" cy="6044237"/>
          </a:xfrm>
          <a:prstGeom prst="rect">
            <a:avLst/>
          </a:prstGeom>
        </p:spPr>
      </p:pic>
      <p:pic>
        <p:nvPicPr>
          <p:cNvPr id="3" name="22">
            <a:hlinkClick r:id="" action="ppaction://media"/>
            <a:extLst>
              <a:ext uri="{FF2B5EF4-FFF2-40B4-BE49-F238E27FC236}">
                <a16:creationId xmlns:a16="http://schemas.microsoft.com/office/drawing/2014/main" id="{3FB6D88D-4709-F8F5-D59B-C0EC6E1DF4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64713" y="61404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69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91CDC-8466-6E88-33A1-75A15DAEB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1F738F-4D21-4832-15E2-433DC3263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23</a:t>
            </a:fld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B40D22-777E-8CC2-5AB4-A2A8A507BABD}"/>
              </a:ext>
            </a:extLst>
          </p:cNvPr>
          <p:cNvSpPr txBox="1"/>
          <p:nvPr/>
        </p:nvSpPr>
        <p:spPr>
          <a:xfrm>
            <a:off x="5552501" y="6352143"/>
            <a:ext cx="4765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Подпрограмма СЛЕДОВАНИЕ_ЗА_ЧЕЛОВЕКОМ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48DED31-DA3A-3239-7D42-099ADB9ADC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6398" r="17743" b="4357"/>
          <a:stretch/>
        </p:blipFill>
        <p:spPr bwMode="auto">
          <a:xfrm>
            <a:off x="319489" y="12717"/>
            <a:ext cx="5233012" cy="679576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23">
            <a:hlinkClick r:id="" action="ppaction://media"/>
            <a:extLst>
              <a:ext uri="{FF2B5EF4-FFF2-40B4-BE49-F238E27FC236}">
                <a16:creationId xmlns:a16="http://schemas.microsoft.com/office/drawing/2014/main" id="{54C86A1F-75D9-80BA-3A55-025402256D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10600" y="12160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089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Алгоритм блока управления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24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2EC5E69-055B-70C6-88B4-2B38EEEBFB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1" y="770565"/>
            <a:ext cx="4334086" cy="54962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E946D3-5610-B0B2-F4DC-587AA1C840FB}"/>
              </a:ext>
            </a:extLst>
          </p:cNvPr>
          <p:cNvSpPr txBox="1"/>
          <p:nvPr/>
        </p:nvSpPr>
        <p:spPr>
          <a:xfrm>
            <a:off x="2779398" y="6398309"/>
            <a:ext cx="5938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Полная блок-схема блока задающих воздействий</a:t>
            </a:r>
          </a:p>
          <a:p>
            <a:endParaRPr lang="ru-RU" dirty="0"/>
          </a:p>
        </p:txBody>
      </p:sp>
      <p:pic>
        <p:nvPicPr>
          <p:cNvPr id="3" name="24">
            <a:hlinkClick r:id="" action="ppaction://media"/>
            <a:extLst>
              <a:ext uri="{FF2B5EF4-FFF2-40B4-BE49-F238E27FC236}">
                <a16:creationId xmlns:a16="http://schemas.microsoft.com/office/drawing/2014/main" id="{89A688D2-E16C-E8D3-2045-4D1ED0178E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5221" y="38597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68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354123-082B-5F54-BFBD-B3F8EF8DF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6031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Заключение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0B40E5D-171D-6162-C27D-69CE4B300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25</a:t>
            </a:fld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55906E-DAEC-5132-6608-59BB358A9179}"/>
              </a:ext>
            </a:extLst>
          </p:cNvPr>
          <p:cNvSpPr txBox="1"/>
          <p:nvPr/>
        </p:nvSpPr>
        <p:spPr>
          <a:xfrm>
            <a:off x="2395241" y="2306230"/>
            <a:ext cx="81001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1) Проведен расчет приводной системы проектируемого устройства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подобраны приводы, драйвера и </a:t>
            </a:r>
            <a:r>
              <a:rPr lang="ru-RU" sz="16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энкодеры</a:t>
            </a: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 к ним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</a:p>
          <a:p>
            <a:r>
              <a:rPr lang="en-US" sz="1600" dirty="0">
                <a:latin typeface="Times New Roman" panose="02020603050405020304" pitchFamily="18" charset="0"/>
              </a:rPr>
              <a:t>2) </a:t>
            </a:r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Спроектирован главный модуль механической системы – приводной модуль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ru-RU" sz="1600" dirty="0">
                <a:latin typeface="Times New Roman" panose="02020603050405020304" pitchFamily="18" charset="0"/>
              </a:rPr>
              <a:t>3) Подобраны необходимые комплектующие для сбора разработанного модуля</a:t>
            </a:r>
          </a:p>
          <a:p>
            <a:r>
              <a:rPr lang="ru-RU" sz="1600" dirty="0">
                <a:latin typeface="Times New Roman" panose="02020603050405020304" pitchFamily="18" charset="0"/>
              </a:rPr>
              <a:t>4) Создан алгоритм работы данного блока управления.</a:t>
            </a:r>
            <a:endParaRPr lang="ru-RU" sz="1600" dirty="0"/>
          </a:p>
        </p:txBody>
      </p:sp>
      <p:pic>
        <p:nvPicPr>
          <p:cNvPr id="5" name="25">
            <a:hlinkClick r:id="" action="ppaction://media"/>
            <a:extLst>
              <a:ext uri="{FF2B5EF4-FFF2-40B4-BE49-F238E27FC236}">
                <a16:creationId xmlns:a16="http://schemas.microsoft.com/office/drawing/2014/main" id="{BBD05C51-669C-ABEF-F1B4-7F127FC15D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07600" y="49498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32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DE98CA-D554-2711-1CF3-6B861268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Типовые проблемы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151872A-EE68-C4C2-A952-A7258154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3</a:t>
            </a:fld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7ECFB3-B81F-9986-F13B-1906F10A2643}"/>
              </a:ext>
            </a:extLst>
          </p:cNvPr>
          <p:cNvSpPr txBox="1"/>
          <p:nvPr/>
        </p:nvSpPr>
        <p:spPr>
          <a:xfrm>
            <a:off x="838200" y="3891699"/>
            <a:ext cx="2765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Отсутствие объезда</a:t>
            </a:r>
          </a:p>
        </p:txBody>
      </p:sp>
      <p:pic>
        <p:nvPicPr>
          <p:cNvPr id="1026" name="Picture 2" descr="20 примеров ужасных пандусов для людей с колясками - Лайфхакер">
            <a:extLst>
              <a:ext uri="{FF2B5EF4-FFF2-40B4-BE49-F238E27FC236}">
                <a16:creationId xmlns:a16="http://schemas.microsoft.com/office/drawing/2014/main" id="{F2D08911-DA4E-9E48-232D-8EBD54DAF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5" r="4866"/>
          <a:stretch/>
        </p:blipFill>
        <p:spPr bwMode="auto">
          <a:xfrm>
            <a:off x="4677871" y="1411639"/>
            <a:ext cx="3117286" cy="172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2A14A1-C398-08D9-270B-C3C88DC92594}"/>
              </a:ext>
            </a:extLst>
          </p:cNvPr>
          <p:cNvSpPr txBox="1"/>
          <p:nvPr/>
        </p:nvSpPr>
        <p:spPr>
          <a:xfrm>
            <a:off x="5199948" y="3103733"/>
            <a:ext cx="2073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Крутой пандус</a:t>
            </a:r>
          </a:p>
        </p:txBody>
      </p:sp>
      <p:pic>
        <p:nvPicPr>
          <p:cNvPr id="1028" name="Picture 4" descr="Иркутяне пожаловались на ямы и разбитый асфальт на улице Белобородова |  Новости Иркутска: экономика, спорт, медицина, культура, происшествия">
            <a:extLst>
              <a:ext uri="{FF2B5EF4-FFF2-40B4-BE49-F238E27FC236}">
                <a16:creationId xmlns:a16="http://schemas.microsoft.com/office/drawing/2014/main" id="{B49A5F14-D5B6-F982-1B94-9B0CA4FEC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717" y="2484993"/>
            <a:ext cx="3066381" cy="204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D17DB99-A69C-BF76-1F20-C583A587B537}"/>
              </a:ext>
            </a:extLst>
          </p:cNvPr>
          <p:cNvSpPr txBox="1"/>
          <p:nvPr/>
        </p:nvSpPr>
        <p:spPr>
          <a:xfrm>
            <a:off x="8577780" y="4531802"/>
            <a:ext cx="2424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Разбитые дороги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0711DE-DCFE-00B2-2CD1-3F72CE441DB0}"/>
              </a:ext>
            </a:extLst>
          </p:cNvPr>
          <p:cNvSpPr txBox="1"/>
          <p:nvPr/>
        </p:nvSpPr>
        <p:spPr>
          <a:xfrm>
            <a:off x="3702765" y="5954574"/>
            <a:ext cx="48285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Высокие ступеньки в транспорт без</a:t>
            </a:r>
          </a:p>
          <a:p>
            <a:r>
              <a:rPr lang="ru-RU" sz="2400" dirty="0"/>
              <a:t>выдвижного пандуса </a:t>
            </a:r>
          </a:p>
        </p:txBody>
      </p:sp>
      <p:pic>
        <p:nvPicPr>
          <p:cNvPr id="3" name="Picture 2" descr="Самые длинные лестницы мира фото">
            <a:extLst>
              <a:ext uri="{FF2B5EF4-FFF2-40B4-BE49-F238E27FC236}">
                <a16:creationId xmlns:a16="http://schemas.microsoft.com/office/drawing/2014/main" id="{6398DF30-05B1-310E-0296-D5BC1DCD0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48" y="1587420"/>
            <a:ext cx="3568732" cy="2380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Автобус КАВЗ 4270-80 низкопольный 28/90 ЯМЗ CNG, цена в Набережных Челнах  от компании Специальные машины">
            <a:extLst>
              <a:ext uri="{FF2B5EF4-FFF2-40B4-BE49-F238E27FC236}">
                <a16:creationId xmlns:a16="http://schemas.microsoft.com/office/drawing/2014/main" id="{E9647808-DBD0-F781-F8F4-AADF8DFB7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7442" y="3793969"/>
            <a:ext cx="3679213" cy="2143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03">
            <a:hlinkClick r:id="" action="ppaction://media"/>
            <a:extLst>
              <a:ext uri="{FF2B5EF4-FFF2-40B4-BE49-F238E27FC236}">
                <a16:creationId xmlns:a16="http://schemas.microsoft.com/office/drawing/2014/main" id="{46B12C7E-F47B-CEB6-8783-14B9C70713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18700" y="61293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68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199411-DE04-58A9-3819-AD402B923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85" y="-8664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Существующие 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C2DCBF8-1618-A486-D97C-7A2BFAC72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4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C72CD0F-A545-D9F8-4164-130DEC1D30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512"/>
          <a:stretch/>
        </p:blipFill>
        <p:spPr>
          <a:xfrm>
            <a:off x="200578" y="959011"/>
            <a:ext cx="1880948" cy="22853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562D01-4B5E-B713-CA76-7E2A30048464}"/>
              </a:ext>
            </a:extLst>
          </p:cNvPr>
          <p:cNvSpPr txBox="1"/>
          <p:nvPr/>
        </p:nvSpPr>
        <p:spPr>
          <a:xfrm>
            <a:off x="321979" y="3377616"/>
            <a:ext cx="2262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Catewil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Utltra</a:t>
            </a:r>
            <a:r>
              <a:rPr lang="ru-RU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4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WD</a:t>
            </a:r>
            <a:endParaRPr lang="ru-RU" sz="16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B934791-B2F0-53BC-0A9C-A75D4E2783C0}"/>
                  </a:ext>
                </a:extLst>
              </p:cNvPr>
              <p:cNvSpPr txBox="1"/>
              <p:nvPr/>
            </p:nvSpPr>
            <p:spPr>
              <a:xfrm>
                <a:off x="0" y="3716170"/>
                <a:ext cx="2906116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Россия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</a:t>
                </a:r>
                <a:r>
                  <a:rPr lang="en-US" sz="1600" dirty="0" err="1"/>
                  <a:t>Catewil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10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15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ru-RU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2017</a:t>
                </a:r>
                <a:endParaRPr lang="ru-RU" sz="1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B934791-B2F0-53BC-0A9C-A75D4E2783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716170"/>
                <a:ext cx="2906116" cy="3046988"/>
              </a:xfrm>
              <a:prstGeom prst="rect">
                <a:avLst/>
              </a:prstGeom>
              <a:blipFill>
                <a:blip r:embed="rId5"/>
                <a:stretch>
                  <a:fillRect l="-1048" t="-601" r="-419" b="-18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Рисунок 8" descr="Кресло-коляска с электроприводом Observer Проходимец OB-EW-002">
            <a:extLst>
              <a:ext uri="{FF2B5EF4-FFF2-40B4-BE49-F238E27FC236}">
                <a16:creationId xmlns:a16="http://schemas.microsoft.com/office/drawing/2014/main" id="{125B3663-94E9-9DD4-ABFA-F82EA0AE33E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6116" y="948026"/>
            <a:ext cx="2285339" cy="228533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B45E4A-10D2-D8F7-0560-743461459B4D}"/>
              </a:ext>
            </a:extLst>
          </p:cNvPr>
          <p:cNvSpPr txBox="1"/>
          <p:nvPr/>
        </p:nvSpPr>
        <p:spPr>
          <a:xfrm>
            <a:off x="2852659" y="3394300"/>
            <a:ext cx="2654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Observer </a:t>
            </a:r>
            <a:r>
              <a:rPr lang="ru-RU" sz="1600" b="1" dirty="0"/>
              <a:t>Проходимец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4211761-1521-8C52-A578-8B2A76A791A0}"/>
                  </a:ext>
                </a:extLst>
              </p:cNvPr>
              <p:cNvSpPr txBox="1"/>
              <p:nvPr/>
            </p:nvSpPr>
            <p:spPr>
              <a:xfrm>
                <a:off x="2954999" y="3767554"/>
                <a:ext cx="2979285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Россия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Observer;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15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2018</a:t>
                </a:r>
                <a:endParaRPr lang="ru-RU" sz="1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4211761-1521-8C52-A578-8B2A76A791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4999" y="3767554"/>
                <a:ext cx="2979285" cy="3046988"/>
              </a:xfrm>
              <a:prstGeom prst="rect">
                <a:avLst/>
              </a:prstGeom>
              <a:blipFill>
                <a:blip r:embed="rId7"/>
                <a:stretch>
                  <a:fillRect l="-1230" t="-600" r="-820" b="-16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85A02A8-2418-B6C8-D705-EF339822E7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8236" y="990618"/>
            <a:ext cx="2236766" cy="22537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3533D3-36D6-82C0-2DAC-F2DB6916C7CB}"/>
              </a:ext>
            </a:extLst>
          </p:cNvPr>
          <p:cNvSpPr txBox="1"/>
          <p:nvPr/>
        </p:nvSpPr>
        <p:spPr>
          <a:xfrm>
            <a:off x="5986135" y="3377616"/>
            <a:ext cx="1856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Otto bork C1000 DS</a:t>
            </a:r>
            <a:endParaRPr lang="ru-RU" sz="16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702394F-DFC3-C1FD-7F53-387E395B0E7F}"/>
                  </a:ext>
                </a:extLst>
              </p:cNvPr>
              <p:cNvSpPr txBox="1"/>
              <p:nvPr/>
            </p:nvSpPr>
            <p:spPr>
              <a:xfrm>
                <a:off x="5762122" y="3716170"/>
                <a:ext cx="3459147" cy="3508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Германия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Otto bork;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немецкий,</a:t>
                </a:r>
                <a:r>
                  <a:rPr lang="en-US" sz="1600" dirty="0"/>
                  <a:t> </a:t>
                </a:r>
                <a:r>
                  <a:rPr lang="ru-RU" sz="1600" dirty="0"/>
                  <a:t>своей разработки</a:t>
                </a:r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7-8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7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2013</a:t>
                </a:r>
                <a:endParaRPr lang="ru-RU" sz="1600" dirty="0"/>
              </a:p>
              <a:p>
                <a:endParaRPr lang="ru-RU" sz="1600" dirty="0"/>
              </a:p>
              <a:p>
                <a:endParaRPr lang="ru-RU" sz="1600" dirty="0"/>
              </a:p>
              <a:p>
                <a:endParaRPr lang="ru-RU" sz="1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702394F-DFC3-C1FD-7F53-387E395B0E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2122" y="3716170"/>
                <a:ext cx="3459147" cy="3508653"/>
              </a:xfrm>
              <a:prstGeom prst="rect">
                <a:avLst/>
              </a:prstGeom>
              <a:blipFill>
                <a:blip r:embed="rId9"/>
                <a:stretch>
                  <a:fillRect l="-880" t="-52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811DD4F-0155-12AA-7C88-D6084712718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7" b="8170"/>
          <a:stretch/>
        </p:blipFill>
        <p:spPr bwMode="auto">
          <a:xfrm>
            <a:off x="8948165" y="985798"/>
            <a:ext cx="2255331" cy="19579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BDDB3A1-EDEC-F2BD-44DE-BD0E95B5C9B4}"/>
              </a:ext>
            </a:extLst>
          </p:cNvPr>
          <p:cNvSpPr txBox="1"/>
          <p:nvPr/>
        </p:nvSpPr>
        <p:spPr>
          <a:xfrm>
            <a:off x="8858434" y="3359039"/>
            <a:ext cx="24721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Ortonica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Pulse</a:t>
            </a:r>
            <a:r>
              <a:rPr lang="ru-RU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770</a:t>
            </a:r>
            <a:endParaRPr lang="ru-RU" sz="16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F0D7CD5-5DA7-B0EA-6B25-768F9E4B6160}"/>
                  </a:ext>
                </a:extLst>
              </p:cNvPr>
              <p:cNvSpPr txBox="1"/>
              <p:nvPr/>
            </p:nvSpPr>
            <p:spPr>
              <a:xfrm>
                <a:off x="8858434" y="3563577"/>
                <a:ext cx="3169958" cy="280076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Китай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</a:t>
                </a:r>
                <a:r>
                  <a:rPr lang="en-US" sz="1600" dirty="0" err="1"/>
                  <a:t>Ortonica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10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2018</a:t>
                </a:r>
                <a:endParaRPr lang="ru-RU" sz="16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F0D7CD5-5DA7-B0EA-6B25-768F9E4B61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8434" y="3563577"/>
                <a:ext cx="3169958" cy="2800767"/>
              </a:xfrm>
              <a:prstGeom prst="rect">
                <a:avLst/>
              </a:prstGeom>
              <a:blipFill>
                <a:blip r:embed="rId11"/>
                <a:stretch>
                  <a:fillRect l="-962" t="-654"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04">
            <a:hlinkClick r:id="" action="ppaction://media"/>
            <a:extLst>
              <a:ext uri="{FF2B5EF4-FFF2-40B4-BE49-F238E27FC236}">
                <a16:creationId xmlns:a16="http://schemas.microsoft.com/office/drawing/2014/main" id="{19464583-16AC-6103-41B0-A7CAB5BCCA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185525" y="10175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54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F47FE5-E69A-B88E-D3C7-9681036E9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421815" cy="942977"/>
          </a:xfrm>
        </p:spPr>
        <p:txBody>
          <a:bodyPr>
            <a:noAutofit/>
          </a:bodyPr>
          <a:lstStyle/>
          <a:p>
            <a:pPr algn="ctr"/>
            <a:r>
              <a:rPr lang="ru-RU" sz="3600" dirty="0"/>
              <a:t>Сравнение существующих решений и их классификация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8C2796-C448-1EA7-563F-60B79110C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5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BBD27208-0195-FEE2-E9F0-D5959B19DF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26535188"/>
                  </p:ext>
                </p:extLst>
              </p:nvPr>
            </p:nvGraphicFramePr>
            <p:xfrm>
              <a:off x="177527" y="975100"/>
              <a:ext cx="7719800" cy="574637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29631">
                      <a:extLst>
                        <a:ext uri="{9D8B030D-6E8A-4147-A177-3AD203B41FA5}">
                          <a16:colId xmlns:a16="http://schemas.microsoft.com/office/drawing/2014/main" val="1157996081"/>
                        </a:ext>
                      </a:extLst>
                    </a:gridCol>
                    <a:gridCol w="1306587">
                      <a:extLst>
                        <a:ext uri="{9D8B030D-6E8A-4147-A177-3AD203B41FA5}">
                          <a16:colId xmlns:a16="http://schemas.microsoft.com/office/drawing/2014/main" val="2381408098"/>
                        </a:ext>
                      </a:extLst>
                    </a:gridCol>
                    <a:gridCol w="1521303">
                      <a:extLst>
                        <a:ext uri="{9D8B030D-6E8A-4147-A177-3AD203B41FA5}">
                          <a16:colId xmlns:a16="http://schemas.microsoft.com/office/drawing/2014/main" val="486372625"/>
                        </a:ext>
                      </a:extLst>
                    </a:gridCol>
                    <a:gridCol w="1363508">
                      <a:extLst>
                        <a:ext uri="{9D8B030D-6E8A-4147-A177-3AD203B41FA5}">
                          <a16:colId xmlns:a16="http://schemas.microsoft.com/office/drawing/2014/main" val="4092701245"/>
                        </a:ext>
                      </a:extLst>
                    </a:gridCol>
                    <a:gridCol w="1298771">
                      <a:extLst>
                        <a:ext uri="{9D8B030D-6E8A-4147-A177-3AD203B41FA5}">
                          <a16:colId xmlns:a16="http://schemas.microsoft.com/office/drawing/2014/main" val="3238359360"/>
                        </a:ext>
                      </a:extLst>
                    </a:gridCol>
                  </a:tblGrid>
                  <a:tr h="47540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Параметр</a:t>
                          </a:r>
                          <a:r>
                            <a:rPr lang="en-US" sz="1400" dirty="0"/>
                            <a:t>/</a:t>
                          </a:r>
                          <a:r>
                            <a:rPr lang="ru-RU" sz="1400" dirty="0"/>
                            <a:t>Название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Ultra 4WD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Проходимец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С1000 </a:t>
                          </a:r>
                          <a:r>
                            <a:rPr lang="en-US" sz="1400" dirty="0"/>
                            <a:t>DS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Pulse 770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36055957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Страна-производитель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Китай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128075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Год начала производства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2017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2018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2013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2018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00407070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Компания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Observer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Ortonica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6399345"/>
                      </a:ext>
                    </a:extLst>
                  </a:tr>
                  <a:tr h="89246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Тип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46958380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База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54504223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Мощность моторов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1300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600</a:t>
                          </a:r>
                          <a:r>
                            <a:rPr lang="ru-RU" sz="1400" dirty="0"/>
                            <a:t> Вт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023256"/>
                      </a:ext>
                    </a:extLst>
                  </a:tr>
                  <a:tr h="69093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Наличие </a:t>
                          </a:r>
                          <a:r>
                            <a:rPr lang="ru-RU" sz="1400" dirty="0" err="1"/>
                            <a:t>электрорегулировок</a:t>
                          </a:r>
                          <a:r>
                            <a:rPr lang="ru-RU" sz="1400" dirty="0"/>
                            <a:t> сиденья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Нет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7859870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Джойстик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862664"/>
                      </a:ext>
                    </a:extLst>
                  </a:tr>
                  <a:tr h="882887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Максимальная преодолеваемая высота ступеньки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15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32319"/>
                      </a:ext>
                    </a:extLst>
                  </a:tr>
                  <a:tr h="882887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Максимальный преодолеваемый угол наклона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45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17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5322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BBD27208-0195-FEE2-E9F0-D5959B19DF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26535188"/>
                  </p:ext>
                </p:extLst>
              </p:nvPr>
            </p:nvGraphicFramePr>
            <p:xfrm>
              <a:off x="177527" y="975100"/>
              <a:ext cx="7719800" cy="574637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29631">
                      <a:extLst>
                        <a:ext uri="{9D8B030D-6E8A-4147-A177-3AD203B41FA5}">
                          <a16:colId xmlns:a16="http://schemas.microsoft.com/office/drawing/2014/main" val="1157996081"/>
                        </a:ext>
                      </a:extLst>
                    </a:gridCol>
                    <a:gridCol w="1306587">
                      <a:extLst>
                        <a:ext uri="{9D8B030D-6E8A-4147-A177-3AD203B41FA5}">
                          <a16:colId xmlns:a16="http://schemas.microsoft.com/office/drawing/2014/main" val="2381408098"/>
                        </a:ext>
                      </a:extLst>
                    </a:gridCol>
                    <a:gridCol w="1521303">
                      <a:extLst>
                        <a:ext uri="{9D8B030D-6E8A-4147-A177-3AD203B41FA5}">
                          <a16:colId xmlns:a16="http://schemas.microsoft.com/office/drawing/2014/main" val="486372625"/>
                        </a:ext>
                      </a:extLst>
                    </a:gridCol>
                    <a:gridCol w="1363508">
                      <a:extLst>
                        <a:ext uri="{9D8B030D-6E8A-4147-A177-3AD203B41FA5}">
                          <a16:colId xmlns:a16="http://schemas.microsoft.com/office/drawing/2014/main" val="4092701245"/>
                        </a:ext>
                      </a:extLst>
                    </a:gridCol>
                    <a:gridCol w="1298771">
                      <a:extLst>
                        <a:ext uri="{9D8B030D-6E8A-4147-A177-3AD203B41FA5}">
                          <a16:colId xmlns:a16="http://schemas.microsoft.com/office/drawing/2014/main" val="3238359360"/>
                        </a:ext>
                      </a:extLst>
                    </a:gridCol>
                  </a:tblGrid>
                  <a:tr h="47540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Параметр</a:t>
                          </a:r>
                          <a:r>
                            <a:rPr lang="en-US" sz="1400" dirty="0"/>
                            <a:t>/</a:t>
                          </a:r>
                          <a:r>
                            <a:rPr lang="ru-RU" sz="1400" dirty="0"/>
                            <a:t>Название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Ultra 4WD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Проходимец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С1000 </a:t>
                          </a:r>
                          <a:r>
                            <a:rPr lang="en-US" sz="1400" dirty="0"/>
                            <a:t>DS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Pulse 770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36055957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Страна-производитель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Китай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128075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Год начала производства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2017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2018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2013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2018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0040707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Компания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Observer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Ortonica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6399345"/>
                      </a:ext>
                    </a:extLst>
                  </a:tr>
                  <a:tr h="94488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Тип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4695838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База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54504223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Мощность моторов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1300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600</a:t>
                          </a:r>
                          <a:r>
                            <a:rPr lang="ru-RU" sz="1400" dirty="0"/>
                            <a:t> Вт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023256"/>
                      </a:ext>
                    </a:extLst>
                  </a:tr>
                  <a:tr h="73152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Наличие </a:t>
                          </a:r>
                          <a:r>
                            <a:rPr lang="ru-RU" sz="1400" dirty="0" err="1"/>
                            <a:t>электрорегулировок</a:t>
                          </a:r>
                          <a:r>
                            <a:rPr lang="ru-RU" sz="1400" dirty="0"/>
                            <a:t> сиденья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Нет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785987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Джойстик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862664"/>
                      </a:ext>
                    </a:extLst>
                  </a:tr>
                  <a:tr h="882887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Максимальная преодолеваемая высота ступеньки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15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32319"/>
                      </a:ext>
                    </a:extLst>
                  </a:tr>
                  <a:tr h="882887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Максимальный преодолеваемый угол наклона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171495" t="-551724" r="-321963" b="-13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232400" t="-551724" r="-175600" b="-13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370982" t="-551724" r="-95982" b="-13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495305" t="-551724" r="-939" b="-137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1253228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122BF73-C9C5-5B89-3EB2-03C1976A6B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600" y="1043924"/>
            <a:ext cx="2954326" cy="5677551"/>
          </a:xfrm>
          <a:prstGeom prst="rect">
            <a:avLst/>
          </a:prstGeom>
        </p:spPr>
      </p:pic>
      <p:pic>
        <p:nvPicPr>
          <p:cNvPr id="3" name="05">
            <a:hlinkClick r:id="" action="ppaction://media"/>
            <a:extLst>
              <a:ext uri="{FF2B5EF4-FFF2-40B4-BE49-F238E27FC236}">
                <a16:creationId xmlns:a16="http://schemas.microsoft.com/office/drawing/2014/main" id="{BB8143CF-6E05-460E-30A1-C9939EFEBD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66438" y="654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553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0090A5-EFCF-57A3-3995-E5799A2E6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8789" y="88622"/>
            <a:ext cx="7580179" cy="218911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F23D0B-E3DD-5B84-3961-39AE7F0BB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709" y="4624664"/>
            <a:ext cx="10759932" cy="2096811"/>
          </a:xfrm>
        </p:spPr>
        <p:txBody>
          <a:bodyPr>
            <a:normAutofit fontScale="92500" lnSpcReduction="10000"/>
          </a:bodyPr>
          <a:lstStyle/>
          <a:p>
            <a:r>
              <a:rPr lang="ru-RU" sz="2000" dirty="0"/>
              <a:t>Электроколяска позволяющая инвалиду свободно преодолевать пандусы и бордюры, а также без проблем пользоваться общественным транспортом и свободно входить в стандартный лифт. </a:t>
            </a:r>
          </a:p>
          <a:p>
            <a:r>
              <a:rPr lang="ru-RU" sz="2000" dirty="0"/>
              <a:t>Данная коляска будет иметь 3 режима работы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r>
              <a:rPr lang="en-US" sz="2000" dirty="0"/>
              <a:t> 1. </a:t>
            </a:r>
            <a:r>
              <a:rPr lang="ru-RU" sz="2000" dirty="0"/>
              <a:t>Режим ручного управления (с помощью многопозиционного джойстика)</a:t>
            </a:r>
          </a:p>
          <a:p>
            <a:pPr marL="0" indent="0">
              <a:buNone/>
            </a:pPr>
            <a:r>
              <a:rPr lang="ru-RU" sz="2000" dirty="0"/>
              <a:t>2. Режим автономного следования за маячком в кармане пользователя.</a:t>
            </a:r>
          </a:p>
          <a:p>
            <a:pPr marL="0" indent="0">
              <a:buNone/>
            </a:pPr>
            <a:r>
              <a:rPr lang="ru-RU" sz="2000" dirty="0"/>
              <a:t>3. Режим полностью автономной доставки пассажира в заранее заданную точку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2B55107-7B17-3135-05BA-A10D246EC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6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5B3F1A-9464-9567-DEBB-984631E070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8179" y="450469"/>
            <a:ext cx="6192309" cy="4031259"/>
          </a:xfrm>
          <a:prstGeom prst="rect">
            <a:avLst/>
          </a:prstGeom>
        </p:spPr>
      </p:pic>
      <p:pic>
        <p:nvPicPr>
          <p:cNvPr id="5" name="06">
            <a:hlinkClick r:id="" action="ppaction://media"/>
            <a:extLst>
              <a:ext uri="{FF2B5EF4-FFF2-40B4-BE49-F238E27FC236}">
                <a16:creationId xmlns:a16="http://schemas.microsoft.com/office/drawing/2014/main" id="{5F5F2F76-D569-AF05-77D2-728BA360D8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60351" y="34316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06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6079CB-4983-66E9-1A8E-4470F941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741" y="75944"/>
            <a:ext cx="10515600" cy="338555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Подбор электроприводов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A2872D8-315C-1E4C-F9D7-FE205D349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7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42486E-8DCD-F1A2-8BAF-4FFE1621E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271" y="621413"/>
            <a:ext cx="3608370" cy="24167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531175-6314-376E-818C-63D39C8F5F2E}"/>
              </a:ext>
            </a:extLst>
          </p:cNvPr>
          <p:cNvSpPr txBox="1"/>
          <p:nvPr/>
        </p:nvSpPr>
        <p:spPr>
          <a:xfrm>
            <a:off x="471948" y="2888840"/>
            <a:ext cx="2884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Расчетная схема для</a:t>
            </a:r>
            <a:r>
              <a:rPr lang="en-US" sz="1600" dirty="0"/>
              <a:t> </a:t>
            </a:r>
            <a:r>
              <a:rPr lang="ru-RU" sz="1600" dirty="0"/>
              <a:t>прямолинейного режима езды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50C9531-4033-BAB0-9E21-6187AD67AC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903" b="6126"/>
          <a:stretch/>
        </p:blipFill>
        <p:spPr bwMode="auto">
          <a:xfrm>
            <a:off x="4439837" y="483184"/>
            <a:ext cx="1923190" cy="21653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FF6146-968B-A820-74F9-1F11E3A5A318}"/>
              </a:ext>
            </a:extLst>
          </p:cNvPr>
          <p:cNvSpPr txBox="1"/>
          <p:nvPr/>
        </p:nvSpPr>
        <p:spPr>
          <a:xfrm>
            <a:off x="4320867" y="2844225"/>
            <a:ext cx="2042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Расчетная схема для заезда на пандус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9F414B-8EC2-0688-1819-4889B024E69E}"/>
              </a:ext>
            </a:extLst>
          </p:cNvPr>
          <p:cNvSpPr txBox="1"/>
          <p:nvPr/>
        </p:nvSpPr>
        <p:spPr>
          <a:xfrm>
            <a:off x="7085125" y="2841495"/>
            <a:ext cx="41885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Расчетная схема для привода подъема шасси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0BB9205-5FAB-FEF7-5FD8-0AFF40E49F89}"/>
                  </a:ext>
                </a:extLst>
              </p:cNvPr>
              <p:cNvSpPr txBox="1"/>
              <p:nvPr/>
            </p:nvSpPr>
            <p:spPr>
              <a:xfrm>
                <a:off x="326695" y="3554362"/>
                <a:ext cx="2953347" cy="6312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acc>
                                <m:accPr>
                                  <m:chr m:val="̈"/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  <m:r>
                                <a:rPr lang="ru-RU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𝐹𝑡𝑟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</m:sSub>
                              <m:acc>
                                <m:accPr>
                                  <m:chr m:val="̈"/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</m:acc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𝑀𝑑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𝑀𝑡𝑟𝑐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𝐹𝑡𝑟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0BB9205-5FAB-FEF7-5FD8-0AFF40E49F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695" y="3554362"/>
                <a:ext cx="2953347" cy="6312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1180679D-7A11-1718-610E-D332F2A3C19F}"/>
              </a:ext>
            </a:extLst>
          </p:cNvPr>
          <p:cNvSpPr txBox="1"/>
          <p:nvPr/>
        </p:nvSpPr>
        <p:spPr>
          <a:xfrm>
            <a:off x="379271" y="4282932"/>
            <a:ext cx="63400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Системы дифференциальных уравнений динамики относительно центра колеса, из которых были найдены требуемые моменты силовой установки для режима прямолинейной езды и режима заезда на пандусы.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B0B829B-8F12-D630-99C4-D03E155C8C28}"/>
                  </a:ext>
                </a:extLst>
              </p:cNvPr>
              <p:cNvSpPr txBox="1"/>
              <p:nvPr/>
            </p:nvSpPr>
            <p:spPr>
              <a:xfrm>
                <a:off x="3945174" y="3510903"/>
                <a:ext cx="2657331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acc>
                                <m:accPr>
                                  <m:chr m:val="̈"/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  <m:r>
                                <a:rPr lang="ru-RU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𝐹𝑡𝑟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𝑚𝑔𝑠𝑖𝑛</m:t>
                              </m:r>
                              <m:d>
                                <m:d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d>
                            </m:e>
                            <m:e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</m:sSub>
                              <m:acc>
                                <m:accPr>
                                  <m:chr m:val="̈"/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</m:acc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𝑀𝑘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𝐹𝑡𝑟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B0B829B-8F12-D630-99C4-D03E155C8C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5174" y="3510903"/>
                <a:ext cx="2657331" cy="617861"/>
              </a:xfrm>
              <a:prstGeom prst="rect">
                <a:avLst/>
              </a:prstGeom>
              <a:blipFill>
                <a:blip r:embed="rId8"/>
                <a:stretch>
                  <a:fillRect b="-9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7F1C067-84CF-AB6A-4BE4-DC12FFCF7BFF}"/>
                  </a:ext>
                </a:extLst>
              </p:cNvPr>
              <p:cNvSpPr txBox="1"/>
              <p:nvPr/>
            </p:nvSpPr>
            <p:spPr>
              <a:xfrm>
                <a:off x="8266723" y="3547862"/>
                <a:ext cx="208428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𝑀𝑝</m:t>
                      </m:r>
                      <m:r>
                        <a:rPr lang="ru-RU" i="1">
                          <a:latin typeface="Cambria Math" panose="02040503050406030204" pitchFamily="18" charset="0"/>
                        </a:rPr>
                        <m:t>=0.25∗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1∗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𝑚𝑔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7F1C067-84CF-AB6A-4BE4-DC12FFCF7B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6723" y="3547862"/>
                <a:ext cx="2084289" cy="276999"/>
              </a:xfrm>
              <a:prstGeom prst="rect">
                <a:avLst/>
              </a:prstGeom>
              <a:blipFill>
                <a:blip r:embed="rId9"/>
                <a:stretch>
                  <a:fillRect l="-3216" r="-2339" b="-3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F8194FCB-1091-43A2-CD4A-B8484A77FA3A}"/>
              </a:ext>
            </a:extLst>
          </p:cNvPr>
          <p:cNvSpPr txBox="1"/>
          <p:nvPr/>
        </p:nvSpPr>
        <p:spPr>
          <a:xfrm>
            <a:off x="7975172" y="3869978"/>
            <a:ext cx="31207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Уравнение суммы моментов относительно края подъема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9C2265C-B256-84E7-BF56-AFE60E1BC4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87491" y="4614212"/>
            <a:ext cx="4020995" cy="1742138"/>
          </a:xfrm>
          <a:prstGeom prst="rect">
            <a:avLst/>
          </a:prstGeom>
        </p:spPr>
      </p:pic>
      <p:pic>
        <p:nvPicPr>
          <p:cNvPr id="14" name="Рисунок 13" descr="Электродвигатель BLDC-108, 1500Вт">
            <a:extLst>
              <a:ext uri="{FF2B5EF4-FFF2-40B4-BE49-F238E27FC236}">
                <a16:creationId xmlns:a16="http://schemas.microsoft.com/office/drawing/2014/main" id="{7A80E3B6-EC5C-1C0F-1A2F-4A4B77896F3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611" y="5049480"/>
            <a:ext cx="1664861" cy="1664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07">
            <a:hlinkClick r:id="" action="ppaction://media"/>
            <a:extLst>
              <a:ext uri="{FF2B5EF4-FFF2-40B4-BE49-F238E27FC236}">
                <a16:creationId xmlns:a16="http://schemas.microsoft.com/office/drawing/2014/main" id="{9145F4CF-B001-65A7-660A-9C5D10EEAE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791200" y="5078292"/>
            <a:ext cx="609600" cy="6096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D5D30BC-54A0-FB90-C0F0-4FC7AA67F812}"/>
              </a:ext>
            </a:extLst>
          </p:cNvPr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205453" y="840590"/>
            <a:ext cx="2206827" cy="200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95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0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Драйверы и </a:t>
            </a:r>
            <a:r>
              <a:rPr lang="ru-RU" dirty="0" err="1"/>
              <a:t>Энкодеры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8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257CD61-2430-91D9-71ED-46660C27BF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210" t="24476" r="21551" b="15340"/>
          <a:stretch/>
        </p:blipFill>
        <p:spPr bwMode="auto">
          <a:xfrm>
            <a:off x="521404" y="1014307"/>
            <a:ext cx="5021439" cy="37996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95D5851-EB7C-C0E6-3D3A-09FF45160D0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549" r="19660"/>
          <a:stretch/>
        </p:blipFill>
        <p:spPr bwMode="auto">
          <a:xfrm>
            <a:off x="7554031" y="837987"/>
            <a:ext cx="2428169" cy="501546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08">
            <a:hlinkClick r:id="" action="ppaction://media"/>
            <a:extLst>
              <a:ext uri="{FF2B5EF4-FFF2-40B4-BE49-F238E27FC236}">
                <a16:creationId xmlns:a16="http://schemas.microsoft.com/office/drawing/2014/main" id="{7A673D60-EE7F-03ED-D6F9-21EFF6485B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50880" y="26042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1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Математическое моделирование двигателя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9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1D1F6D-7304-4ADB-F378-BE4FB4BDA55A}"/>
                  </a:ext>
                </a:extLst>
              </p:cNvPr>
              <p:cNvSpPr txBox="1"/>
              <p:nvPr/>
            </p:nvSpPr>
            <p:spPr>
              <a:xfrm>
                <a:off x="340687" y="1280161"/>
                <a:ext cx="5334491" cy="38046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ru-RU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eqArr>
                                <m:eqArr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&amp;</m:t>
                                  </m:r>
                                  <m:eqArr>
                                    <m:eqArr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eqArrPr>
                                    <m:e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&amp;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𝐴</m:t>
                                          </m:r>
                                        </m:sub>
                                      </m:sSub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𝐴</m:t>
                                          </m:r>
                                        </m:sub>
                                      </m:s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sub>
                                      </m:sSub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𝑚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𝜑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</m:e>
                                    <m:e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&amp;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𝐵</m:t>
                                          </m:r>
                                        </m:sub>
                                      </m:sSub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𝐵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𝐵</m:t>
                                          </m:r>
                                        </m:sub>
                                      </m:s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 −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sub>
                                      </m:sSub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𝑚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𝜑</m:t>
                                              </m:r>
                                              <m:r>
                                                <a:rPr lang="ru-RU" i="0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f>
                                                <m:fPr>
                                                  <m:ctrlPr>
                                                    <a:rPr lang="ru-RU" i="1">
                                                      <a:solidFill>
                                                        <a:srgbClr val="836967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2</m:t>
                                                  </m:r>
                                                  <m:r>
                                                    <a:rPr lang="ru-RU" i="1">
                                                      <a:latin typeface="Cambria Math" panose="02040503050406030204" pitchFamily="18" charset="0"/>
                                                    </a:rPr>
                                                    <m:t>𝜋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3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</m:func>
                                    </m:e>
                                    <m:e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&amp;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sub>
                                      </m:sSub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𝐶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sub>
                                      </m:s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 −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sub>
                                      </m:sSub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𝑚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𝜑</m:t>
                                              </m:r>
                                              <m:r>
                                                <a:rPr lang="ru-RU" i="0">
                                                  <a:latin typeface="Cambria Math" panose="02040503050406030204" pitchFamily="18" charset="0"/>
                                                </a:rPr>
                                                <m:t>+</m:t>
                                              </m:r>
                                              <m:f>
                                                <m:fPr>
                                                  <m:ctrlPr>
                                                    <a:rPr lang="ru-RU" i="1">
                                                      <a:solidFill>
                                                        <a:srgbClr val="836967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2</m:t>
                                                  </m:r>
                                                  <m:r>
                                                    <a:rPr lang="ru-RU" i="1">
                                                      <a:latin typeface="Cambria Math" panose="02040503050406030204" pitchFamily="18" charset="0"/>
                                                    </a:rPr>
                                                    <m:t>𝜋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3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</m:func>
                                    </m:e>
                                  </m:eqArr>
                                </m:e>
                                <m:e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&amp;</m:t>
                                  </m:r>
                                  <m:sSub>
                                    <m:sSub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𝑀</m:t>
                                      </m:r>
                                    </m:e>
                                    <m: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sub>
                                  </m:sSub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𝐶</m:t>
                                      </m:r>
                                    </m:e>
                                    <m: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sub>
                                      </m:sSub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𝜑</m:t>
                                          </m:r>
                                        </m:e>
                                      </m:func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+ 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sub>
                                      </m:sSub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𝜑</m:t>
                                              </m:r>
                                              <m:r>
                                                <a:rPr lang="ru-RU" i="0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f>
                                                <m:fPr>
                                                  <m:ctrlPr>
                                                    <a:rPr lang="ru-RU" i="1">
                                                      <a:solidFill>
                                                        <a:srgbClr val="836967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2</m:t>
                                                  </m:r>
                                                  <m:r>
                                                    <a:rPr lang="ru-RU" i="1">
                                                      <a:latin typeface="Cambria Math" panose="02040503050406030204" pitchFamily="18" charset="0"/>
                                                    </a:rPr>
                                                    <m:t>𝜋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3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</m:func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sub>
                                      </m:sSub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𝜑</m:t>
                                              </m:r>
                                              <m:r>
                                                <a:rPr lang="ru-RU" i="0">
                                                  <a:latin typeface="Cambria Math" panose="02040503050406030204" pitchFamily="18" charset="0"/>
                                                </a:rPr>
                                                <m:t>+</m:t>
                                              </m:r>
                                              <m:f>
                                                <m:fPr>
                                                  <m:ctrlPr>
                                                    <a:rPr lang="ru-RU" i="1">
                                                      <a:solidFill>
                                                        <a:srgbClr val="836967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2</m:t>
                                                  </m:r>
                                                  <m:r>
                                                    <a:rPr lang="ru-RU" i="1">
                                                      <a:latin typeface="Cambria Math" panose="02040503050406030204" pitchFamily="18" charset="0"/>
                                                    </a:rPr>
                                                    <m:t>𝜋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3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</m:func>
                                    </m:e>
                                  </m:d>
                                </m:e>
                              </m:eqArr>
                            </m:e>
                            <m:e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  <m:f>
                                <m:f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p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p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  <m:e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sSub>
                                <m:sSub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num>
                                <m:den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1D1F6D-7304-4ADB-F378-BE4FB4BDA5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687" y="1280161"/>
                <a:ext cx="5334491" cy="3804696"/>
              </a:xfrm>
              <a:prstGeom prst="rect">
                <a:avLst/>
              </a:prstGeom>
              <a:blipFill>
                <a:blip r:embed="rId4"/>
                <a:stretch>
                  <a:fillRect r="-8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E2A11CD-457F-1424-0EA8-160CC270BB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2562" y="762634"/>
            <a:ext cx="4664546" cy="5958841"/>
          </a:xfrm>
          <a:prstGeom prst="rect">
            <a:avLst/>
          </a:prstGeom>
        </p:spPr>
      </p:pic>
      <p:pic>
        <p:nvPicPr>
          <p:cNvPr id="5" name="09">
            <a:hlinkClick r:id="" action="ppaction://media"/>
            <a:extLst>
              <a:ext uri="{FF2B5EF4-FFF2-40B4-BE49-F238E27FC236}">
                <a16:creationId xmlns:a16="http://schemas.microsoft.com/office/drawing/2014/main" id="{298E9BF4-99B1-8E59-322A-773E1B05BC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366383" y="5746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9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2530</TotalTime>
  <Words>692</Words>
  <Application>Microsoft Office PowerPoint</Application>
  <PresentationFormat>Широкоэкранный</PresentationFormat>
  <Paragraphs>185</Paragraphs>
  <Slides>25</Slides>
  <Notes>0</Notes>
  <HiddenSlides>3</HiddenSlides>
  <MMClips>23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Times New Roman</vt:lpstr>
      <vt:lpstr>Тема Office</vt:lpstr>
      <vt:lpstr>Проектирование инвалидной коляски с расширенными функциональными возможностями</vt:lpstr>
      <vt:lpstr>Анализ статистических данных</vt:lpstr>
      <vt:lpstr>Типовые проблемы</vt:lpstr>
      <vt:lpstr>Существующие решения</vt:lpstr>
      <vt:lpstr>Сравнение существующих решений и их классификация</vt:lpstr>
      <vt:lpstr>Идея проекта</vt:lpstr>
      <vt:lpstr>Подбор электроприводов</vt:lpstr>
      <vt:lpstr>Драйверы и Энкодеры</vt:lpstr>
      <vt:lpstr>Математическое моделирование двигателя</vt:lpstr>
      <vt:lpstr>Проектирование приводной части</vt:lpstr>
      <vt:lpstr>Проектирование приводной части</vt:lpstr>
      <vt:lpstr>Проектирование приводной части</vt:lpstr>
      <vt:lpstr>Проектирование приводной части</vt:lpstr>
      <vt:lpstr>Проектирование приводной части</vt:lpstr>
      <vt:lpstr>Проектирование приводной части</vt:lpstr>
      <vt:lpstr>Функциональная схема устройства</vt:lpstr>
      <vt:lpstr>Формирование траектории движения робота</vt:lpstr>
      <vt:lpstr>Основные подпрограммы алгоритма блока управления</vt:lpstr>
      <vt:lpstr>Основные подпрограммы алгоритма блока управления</vt:lpstr>
      <vt:lpstr>Основные подпрограммы алгоритма блока управления</vt:lpstr>
      <vt:lpstr>Основные подпрограммы алгоритма блока управления</vt:lpstr>
      <vt:lpstr>Основные подпрограммы алгоритма блока управления</vt:lpstr>
      <vt:lpstr>Презентация PowerPoint</vt:lpstr>
      <vt:lpstr>Алгоритм блока управления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Комплексная система управления движения инвалидной коляски </dc:title>
  <dc:creator>Дмитрий Калашников</dc:creator>
  <cp:lastModifiedBy>Дмитрий Калашников</cp:lastModifiedBy>
  <cp:revision>164</cp:revision>
  <dcterms:created xsi:type="dcterms:W3CDTF">2023-10-19T08:59:10Z</dcterms:created>
  <dcterms:modified xsi:type="dcterms:W3CDTF">2024-12-18T18:57:35Z</dcterms:modified>
</cp:coreProperties>
</file>

<file path=docProps/thumbnail.jpeg>
</file>